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59" r:id="rId4"/>
    <p:sldId id="281" r:id="rId5"/>
    <p:sldId id="280" r:id="rId6"/>
    <p:sldId id="290" r:id="rId7"/>
    <p:sldId id="266" r:id="rId8"/>
    <p:sldId id="293" r:id="rId9"/>
    <p:sldId id="267" r:id="rId10"/>
    <p:sldId id="286" r:id="rId11"/>
    <p:sldId id="285" r:id="rId12"/>
    <p:sldId id="287" r:id="rId13"/>
    <p:sldId id="283" r:id="rId14"/>
    <p:sldId id="288" r:id="rId15"/>
    <p:sldId id="292" r:id="rId16"/>
    <p:sldId id="268" r:id="rId17"/>
    <p:sldId id="269" r:id="rId18"/>
    <p:sldId id="273" r:id="rId19"/>
    <p:sldId id="275" r:id="rId20"/>
    <p:sldId id="282" r:id="rId21"/>
    <p:sldId id="284" r:id="rId22"/>
    <p:sldId id="289" r:id="rId23"/>
    <p:sldId id="294" r:id="rId24"/>
    <p:sldId id="295" r:id="rId25"/>
    <p:sldId id="29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 autoAdjust="0"/>
    <p:restoredTop sz="94707" autoAdjust="0"/>
  </p:normalViewPr>
  <p:slideViewPr>
    <p:cSldViewPr snapToGrid="0" snapToObjects="1">
      <p:cViewPr varScale="1">
        <p:scale>
          <a:sx n="169" d="100"/>
          <a:sy n="169" d="100"/>
        </p:scale>
        <p:origin x="-104" y="-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2B190-D0C2-D341-8869-9ECBD308D178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882246-99B5-3C42-B113-63C858540BAF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1. GCA registration</a:t>
          </a:r>
          <a:endParaRPr lang="en-US" dirty="0"/>
        </a:p>
      </dgm:t>
    </dgm:pt>
    <dgm:pt modelId="{A1D2AF15-41CF-7645-967F-9936ADD3F6E7}" type="parTrans" cxnId="{01E64CFF-EFD2-8344-83CD-0F51779F00F7}">
      <dgm:prSet/>
      <dgm:spPr/>
      <dgm:t>
        <a:bodyPr/>
        <a:lstStyle/>
        <a:p>
          <a:endParaRPr lang="en-US"/>
        </a:p>
      </dgm:t>
    </dgm:pt>
    <dgm:pt modelId="{D2C2FDD6-ED9D-D748-9E40-859836EA9431}" type="sibTrans" cxnId="{01E64CFF-EFD2-8344-83CD-0F51779F00F7}">
      <dgm:prSet/>
      <dgm:spPr/>
      <dgm:t>
        <a:bodyPr/>
        <a:lstStyle/>
        <a:p>
          <a:endParaRPr lang="en-US"/>
        </a:p>
      </dgm:t>
    </dgm:pt>
    <dgm:pt modelId="{76254F2E-36AE-6F4B-91C8-80ECC109BCCB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2. Automatic Segmentation (</a:t>
          </a:r>
          <a:r>
            <a:rPr lang="en-US" dirty="0" err="1" smtClean="0"/>
            <a:t>aseg</a:t>
          </a:r>
          <a:r>
            <a:rPr lang="en-US" dirty="0" smtClean="0"/>
            <a:t>)</a:t>
          </a:r>
          <a:endParaRPr lang="en-US" dirty="0"/>
        </a:p>
      </dgm:t>
    </dgm:pt>
    <dgm:pt modelId="{97DB68C6-3EC8-6141-90D6-03FBDA140061}" type="parTrans" cxnId="{6AD17F04-491B-874C-B679-36D283331F15}">
      <dgm:prSet/>
      <dgm:spPr/>
      <dgm:t>
        <a:bodyPr/>
        <a:lstStyle/>
        <a:p>
          <a:endParaRPr lang="en-US"/>
        </a:p>
      </dgm:t>
    </dgm:pt>
    <dgm:pt modelId="{FC65DEAE-BEAC-D44D-BEDE-60A3A709F67A}" type="sibTrans" cxnId="{6AD17F04-491B-874C-B679-36D283331F15}">
      <dgm:prSet/>
      <dgm:spPr/>
      <dgm:t>
        <a:bodyPr/>
        <a:lstStyle/>
        <a:p>
          <a:endParaRPr lang="en-US"/>
        </a:p>
      </dgm:t>
    </dgm:pt>
    <dgm:pt modelId="{809F9F83-D160-A944-8096-CF3EC64F0026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3. </a:t>
          </a:r>
          <a:r>
            <a:rPr lang="en-US" dirty="0" smtClean="0"/>
            <a:t>WM Segmentation</a:t>
          </a:r>
          <a:endParaRPr lang="en-US" dirty="0"/>
        </a:p>
      </dgm:t>
    </dgm:pt>
    <dgm:pt modelId="{EF44DC6F-27C1-1A47-B5EF-C63004481213}" type="parTrans" cxnId="{376BFF0C-BD9D-FA43-ABD0-03091954756E}">
      <dgm:prSet/>
      <dgm:spPr/>
      <dgm:t>
        <a:bodyPr/>
        <a:lstStyle/>
        <a:p>
          <a:endParaRPr lang="en-US"/>
        </a:p>
      </dgm:t>
    </dgm:pt>
    <dgm:pt modelId="{FF17AC6B-AF3C-8E40-B14A-384D9875BB8A}" type="sibTrans" cxnId="{376BFF0C-BD9D-FA43-ABD0-03091954756E}">
      <dgm:prSet/>
      <dgm:spPr/>
      <dgm:t>
        <a:bodyPr/>
        <a:lstStyle/>
        <a:p>
          <a:endParaRPr lang="en-US"/>
        </a:p>
      </dgm:t>
    </dgm:pt>
    <dgm:pt modelId="{3CAB5DE3-2600-1948-A9F4-9ABC7396277F}" type="pres">
      <dgm:prSet presAssocID="{7B52B190-D0C2-D341-8869-9ECBD308D1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279E6C-5366-FB42-9CDF-B363F7772079}" type="pres">
      <dgm:prSet presAssocID="{72882246-99B5-3C42-B113-63C858540BAF}" presName="composite" presStyleCnt="0"/>
      <dgm:spPr/>
    </dgm:pt>
    <dgm:pt modelId="{20B38509-F45F-5945-83C2-2EF6E442A416}" type="pres">
      <dgm:prSet presAssocID="{72882246-99B5-3C42-B113-63C858540BAF}" presName="rect1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EEEDD8F8-6969-D348-BFAC-07150EFA3AF1}" type="pres">
      <dgm:prSet presAssocID="{72882246-99B5-3C42-B113-63C858540BAF}" presName="rect2" presStyleLbl="trBgShp" presStyleIdx="0" presStyleCnt="3" custLinFactNeighborY="23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E4B07-6BB8-E74D-A234-C2D2AB624465}" type="pres">
      <dgm:prSet presAssocID="{D2C2FDD6-ED9D-D748-9E40-859836EA9431}" presName="sibTrans" presStyleCnt="0"/>
      <dgm:spPr/>
    </dgm:pt>
    <dgm:pt modelId="{4029EB15-2139-6849-9465-2329A9492022}" type="pres">
      <dgm:prSet presAssocID="{76254F2E-36AE-6F4B-91C8-80ECC109BCCB}" presName="composite" presStyleCnt="0"/>
      <dgm:spPr/>
    </dgm:pt>
    <dgm:pt modelId="{07B74B19-5074-DB4E-896D-022A3ED17481}" type="pres">
      <dgm:prSet presAssocID="{76254F2E-36AE-6F4B-91C8-80ECC109BCCB}" presName="rect1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t>
        <a:bodyPr/>
        <a:lstStyle/>
        <a:p>
          <a:endParaRPr lang="en-US"/>
        </a:p>
      </dgm:t>
    </dgm:pt>
    <dgm:pt modelId="{0F832338-E106-E540-80AB-F8A0373A25E1}" type="pres">
      <dgm:prSet presAssocID="{76254F2E-36AE-6F4B-91C8-80ECC109BCCB}" presName="rect2" presStyleLbl="trBgShp" presStyleIdx="1" presStyleCnt="3" custLinFactNeighborY="25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D2012-1597-8E48-AD7C-603763B469F8}" type="pres">
      <dgm:prSet presAssocID="{FC65DEAE-BEAC-D44D-BEDE-60A3A709F67A}" presName="sibTrans" presStyleCnt="0"/>
      <dgm:spPr/>
    </dgm:pt>
    <dgm:pt modelId="{9BB2CC1A-A7CC-0648-80D9-21CCB43A9896}" type="pres">
      <dgm:prSet presAssocID="{809F9F83-D160-A944-8096-CF3EC64F0026}" presName="composite" presStyleCnt="0"/>
      <dgm:spPr/>
    </dgm:pt>
    <dgm:pt modelId="{980CCEF1-DD32-B942-914D-4FC68F4DC8BE}" type="pres">
      <dgm:prSet presAssocID="{809F9F83-D160-A944-8096-CF3EC64F0026}" presName="rect1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DF5DA837-5AF9-4F47-9A7D-AD7935138083}" type="pres">
      <dgm:prSet presAssocID="{809F9F83-D160-A944-8096-CF3EC64F0026}" presName="rect2" presStyleLbl="trBgShp" presStyleIdx="2" presStyleCnt="3" custLinFactNeighborY="278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FF0C-BD9D-FA43-ABD0-03091954756E}" srcId="{7B52B190-D0C2-D341-8869-9ECBD308D178}" destId="{809F9F83-D160-A944-8096-CF3EC64F0026}" srcOrd="2" destOrd="0" parTransId="{EF44DC6F-27C1-1A47-B5EF-C63004481213}" sibTransId="{FF17AC6B-AF3C-8E40-B14A-384D9875BB8A}"/>
    <dgm:cxn modelId="{D2FFF34E-0925-FB42-9EF8-68EABD5B1EA8}" type="presOf" srcId="{7B52B190-D0C2-D341-8869-9ECBD308D178}" destId="{3CAB5DE3-2600-1948-A9F4-9ABC7396277F}" srcOrd="0" destOrd="0" presId="urn:microsoft.com/office/officeart/2008/layout/BendingPictureSemiTransparentText"/>
    <dgm:cxn modelId="{986EAD73-2247-1043-81B0-63687AB4E990}" type="presOf" srcId="{72882246-99B5-3C42-B113-63C858540BAF}" destId="{EEEDD8F8-6969-D348-BFAC-07150EFA3AF1}" srcOrd="0" destOrd="0" presId="urn:microsoft.com/office/officeart/2008/layout/BendingPictureSemiTransparentText"/>
    <dgm:cxn modelId="{01E64CFF-EFD2-8344-83CD-0F51779F00F7}" srcId="{7B52B190-D0C2-D341-8869-9ECBD308D178}" destId="{72882246-99B5-3C42-B113-63C858540BAF}" srcOrd="0" destOrd="0" parTransId="{A1D2AF15-41CF-7645-967F-9936ADD3F6E7}" sibTransId="{D2C2FDD6-ED9D-D748-9E40-859836EA9431}"/>
    <dgm:cxn modelId="{35A43A2F-F31B-6A43-9ACA-2D8605067B5D}" type="presOf" srcId="{809F9F83-D160-A944-8096-CF3EC64F0026}" destId="{DF5DA837-5AF9-4F47-9A7D-AD7935138083}" srcOrd="0" destOrd="0" presId="urn:microsoft.com/office/officeart/2008/layout/BendingPictureSemiTransparentText"/>
    <dgm:cxn modelId="{6AD17F04-491B-874C-B679-36D283331F15}" srcId="{7B52B190-D0C2-D341-8869-9ECBD308D178}" destId="{76254F2E-36AE-6F4B-91C8-80ECC109BCCB}" srcOrd="1" destOrd="0" parTransId="{97DB68C6-3EC8-6141-90D6-03FBDA140061}" sibTransId="{FC65DEAE-BEAC-D44D-BEDE-60A3A709F67A}"/>
    <dgm:cxn modelId="{7C676C13-20EE-A248-BE4C-C789C74F7A33}" type="presOf" srcId="{76254F2E-36AE-6F4B-91C8-80ECC109BCCB}" destId="{0F832338-E106-E540-80AB-F8A0373A25E1}" srcOrd="0" destOrd="0" presId="urn:microsoft.com/office/officeart/2008/layout/BendingPictureSemiTransparentText"/>
    <dgm:cxn modelId="{756B12DF-139E-AB4D-98B2-A58665EB59F1}" type="presParOf" srcId="{3CAB5DE3-2600-1948-A9F4-9ABC7396277F}" destId="{BF279E6C-5366-FB42-9CDF-B363F7772079}" srcOrd="0" destOrd="0" presId="urn:microsoft.com/office/officeart/2008/layout/BendingPictureSemiTransparentText"/>
    <dgm:cxn modelId="{71818B70-C23E-4843-B6EB-1E3664D31EDB}" type="presParOf" srcId="{BF279E6C-5366-FB42-9CDF-B363F7772079}" destId="{20B38509-F45F-5945-83C2-2EF6E442A416}" srcOrd="0" destOrd="0" presId="urn:microsoft.com/office/officeart/2008/layout/BendingPictureSemiTransparentText"/>
    <dgm:cxn modelId="{F0607ED3-B48B-5448-9DD8-6DDA39603829}" type="presParOf" srcId="{BF279E6C-5366-FB42-9CDF-B363F7772079}" destId="{EEEDD8F8-6969-D348-BFAC-07150EFA3AF1}" srcOrd="1" destOrd="0" presId="urn:microsoft.com/office/officeart/2008/layout/BendingPictureSemiTransparentText"/>
    <dgm:cxn modelId="{DC0A87A4-45B5-8F43-94AD-53FB6F459D2F}" type="presParOf" srcId="{3CAB5DE3-2600-1948-A9F4-9ABC7396277F}" destId="{382E4B07-6BB8-E74D-A234-C2D2AB624465}" srcOrd="1" destOrd="0" presId="urn:microsoft.com/office/officeart/2008/layout/BendingPictureSemiTransparentText"/>
    <dgm:cxn modelId="{88227A42-255B-FA44-974E-6BE9FC9473C7}" type="presParOf" srcId="{3CAB5DE3-2600-1948-A9F4-9ABC7396277F}" destId="{4029EB15-2139-6849-9465-2329A9492022}" srcOrd="2" destOrd="0" presId="urn:microsoft.com/office/officeart/2008/layout/BendingPictureSemiTransparentText"/>
    <dgm:cxn modelId="{1C710B1D-E168-0347-9CE9-84B9FB48F3C0}" type="presParOf" srcId="{4029EB15-2139-6849-9465-2329A9492022}" destId="{07B74B19-5074-DB4E-896D-022A3ED17481}" srcOrd="0" destOrd="0" presId="urn:microsoft.com/office/officeart/2008/layout/BendingPictureSemiTransparentText"/>
    <dgm:cxn modelId="{FF2CBEC1-6405-1B45-8D17-F0AD4D8D43FE}" type="presParOf" srcId="{4029EB15-2139-6849-9465-2329A9492022}" destId="{0F832338-E106-E540-80AB-F8A0373A25E1}" srcOrd="1" destOrd="0" presId="urn:microsoft.com/office/officeart/2008/layout/BendingPictureSemiTransparentText"/>
    <dgm:cxn modelId="{159B84F2-F571-7544-84EF-D26C8CAA8B64}" type="presParOf" srcId="{3CAB5DE3-2600-1948-A9F4-9ABC7396277F}" destId="{9E2D2012-1597-8E48-AD7C-603763B469F8}" srcOrd="3" destOrd="0" presId="urn:microsoft.com/office/officeart/2008/layout/BendingPictureSemiTransparentText"/>
    <dgm:cxn modelId="{48D81150-3932-9442-926E-B22841EB81FA}" type="presParOf" srcId="{3CAB5DE3-2600-1948-A9F4-9ABC7396277F}" destId="{9BB2CC1A-A7CC-0648-80D9-21CCB43A9896}" srcOrd="4" destOrd="0" presId="urn:microsoft.com/office/officeart/2008/layout/BendingPictureSemiTransparentText"/>
    <dgm:cxn modelId="{FEC778E4-E366-664E-AD30-43A6BBAC1705}" type="presParOf" srcId="{9BB2CC1A-A7CC-0648-80D9-21CCB43A9896}" destId="{980CCEF1-DD32-B942-914D-4FC68F4DC8BE}" srcOrd="0" destOrd="0" presId="urn:microsoft.com/office/officeart/2008/layout/BendingPictureSemiTransparentText"/>
    <dgm:cxn modelId="{AEEFCCFF-DFD9-0B4A-8A34-A5DA1422E8C8}" type="presParOf" srcId="{9BB2CC1A-A7CC-0648-80D9-21CCB43A9896}" destId="{DF5DA837-5AF9-4F47-9A7D-AD793513808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6E422B-3435-F24F-8563-744F9AB77C6E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85F6D-7715-1749-A023-3074EEBC0498}">
      <dgm:prSet phldrT="[Text]" custT="1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sz="1600" dirty="0" smtClean="0"/>
            <a:t>4. Fill and Tessellate</a:t>
          </a:r>
          <a:endParaRPr lang="en-US" sz="1600" dirty="0"/>
        </a:p>
      </dgm:t>
    </dgm:pt>
    <dgm:pt modelId="{EAFFE589-463E-D74E-95EF-27C64E77FB06}" type="parTrans" cxnId="{9F846C7F-BE62-FC4C-990E-4BA5B6522148}">
      <dgm:prSet/>
      <dgm:spPr/>
      <dgm:t>
        <a:bodyPr/>
        <a:lstStyle/>
        <a:p>
          <a:endParaRPr lang="en-US"/>
        </a:p>
      </dgm:t>
    </dgm:pt>
    <dgm:pt modelId="{C9E133ED-7177-5743-ABA9-742BCE5B913C}" type="sibTrans" cxnId="{9F846C7F-BE62-FC4C-990E-4BA5B6522148}">
      <dgm:prSet/>
      <dgm:spPr/>
      <dgm:t>
        <a:bodyPr/>
        <a:lstStyle/>
        <a:p>
          <a:endParaRPr lang="en-US"/>
        </a:p>
      </dgm:t>
    </dgm:pt>
    <dgm:pt modelId="{9F6B3161-37EB-9843-87CD-BAAE42021E96}">
      <dgm:prSet phldrT="[Text]" custT="1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sz="1600" dirty="0" smtClean="0"/>
            <a:t>5. Generate Surfaces</a:t>
          </a:r>
          <a:endParaRPr lang="en-US" sz="1600" dirty="0"/>
        </a:p>
      </dgm:t>
    </dgm:pt>
    <dgm:pt modelId="{99B53E3D-3ED7-4641-A62A-DC0BB0799738}" type="parTrans" cxnId="{76946057-9A64-C040-8606-428C7AD943CE}">
      <dgm:prSet/>
      <dgm:spPr/>
      <dgm:t>
        <a:bodyPr/>
        <a:lstStyle/>
        <a:p>
          <a:endParaRPr lang="en-US"/>
        </a:p>
      </dgm:t>
    </dgm:pt>
    <dgm:pt modelId="{393F3299-1271-A545-AA85-36515875AD23}" type="sibTrans" cxnId="{76946057-9A64-C040-8606-428C7AD943CE}">
      <dgm:prSet/>
      <dgm:spPr/>
      <dgm:t>
        <a:bodyPr/>
        <a:lstStyle/>
        <a:p>
          <a:endParaRPr lang="en-US"/>
        </a:p>
      </dgm:t>
    </dgm:pt>
    <dgm:pt modelId="{042770D4-4C41-814F-903A-043387426599}" type="pres">
      <dgm:prSet presAssocID="{9B6E422B-3435-F24F-8563-744F9AB77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A6E14F-7D8F-924E-A162-68A68336D92E}" type="pres">
      <dgm:prSet presAssocID="{70E85F6D-7715-1749-A023-3074EEBC0498}" presName="composite" presStyleCnt="0"/>
      <dgm:spPr/>
    </dgm:pt>
    <dgm:pt modelId="{4415E06F-EAA5-C34B-B505-E6EEE37786F6}" type="pres">
      <dgm:prSet presAssocID="{70E85F6D-7715-1749-A023-3074EEBC0498}" presName="rect1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  <dgm:t>
        <a:bodyPr/>
        <a:lstStyle/>
        <a:p>
          <a:endParaRPr lang="en-US"/>
        </a:p>
      </dgm:t>
    </dgm:pt>
    <dgm:pt modelId="{2084B00E-0608-9542-A61B-5198BF0E59F8}" type="pres">
      <dgm:prSet presAssocID="{70E85F6D-7715-1749-A023-3074EEBC0498}" presName="rect2" presStyleLbl="trBgShp" presStyleIdx="0" presStyleCnt="2" custLinFactNeighborY="23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15A66-927C-D34D-A460-FC7B1ECA46F1}" type="pres">
      <dgm:prSet presAssocID="{C9E133ED-7177-5743-ABA9-742BCE5B913C}" presName="sibTrans" presStyleCnt="0"/>
      <dgm:spPr/>
    </dgm:pt>
    <dgm:pt modelId="{5ACD283A-3C60-864E-972B-1D76C74C86FF}" type="pres">
      <dgm:prSet presAssocID="{9F6B3161-37EB-9843-87CD-BAAE42021E96}" presName="composite" presStyleCnt="0"/>
      <dgm:spPr/>
    </dgm:pt>
    <dgm:pt modelId="{6116DB1F-0A86-8C4A-A16C-42BDF6C5173B}" type="pres">
      <dgm:prSet presAssocID="{9F6B3161-37EB-9843-87CD-BAAE42021E96}" presName="rect1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F512E348-3607-D842-96DE-4D028ED2E2C5}" type="pres">
      <dgm:prSet presAssocID="{9F6B3161-37EB-9843-87CD-BAAE42021E96}" presName="rect2" presStyleLbl="trBgShp" presStyleIdx="1" presStyleCnt="2" custLinFactNeighborY="21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900D8C-0E46-A847-BCB4-74772780919B}" type="presOf" srcId="{9B6E422B-3435-F24F-8563-744F9AB77C6E}" destId="{042770D4-4C41-814F-903A-043387426599}" srcOrd="0" destOrd="0" presId="urn:microsoft.com/office/officeart/2008/layout/BendingPictureSemiTransparentText"/>
    <dgm:cxn modelId="{9F846C7F-BE62-FC4C-990E-4BA5B6522148}" srcId="{9B6E422B-3435-F24F-8563-744F9AB77C6E}" destId="{70E85F6D-7715-1749-A023-3074EEBC0498}" srcOrd="0" destOrd="0" parTransId="{EAFFE589-463E-D74E-95EF-27C64E77FB06}" sibTransId="{C9E133ED-7177-5743-ABA9-742BCE5B913C}"/>
    <dgm:cxn modelId="{76946057-9A64-C040-8606-428C7AD943CE}" srcId="{9B6E422B-3435-F24F-8563-744F9AB77C6E}" destId="{9F6B3161-37EB-9843-87CD-BAAE42021E96}" srcOrd="1" destOrd="0" parTransId="{99B53E3D-3ED7-4641-A62A-DC0BB0799738}" sibTransId="{393F3299-1271-A545-AA85-36515875AD23}"/>
    <dgm:cxn modelId="{A8E80292-D976-AC47-8EE9-BD7932962589}" type="presOf" srcId="{70E85F6D-7715-1749-A023-3074EEBC0498}" destId="{2084B00E-0608-9542-A61B-5198BF0E59F8}" srcOrd="0" destOrd="0" presId="urn:microsoft.com/office/officeart/2008/layout/BendingPictureSemiTransparentText"/>
    <dgm:cxn modelId="{65ED6813-6A7B-214D-8C36-5F4C8C05DDC9}" type="presOf" srcId="{9F6B3161-37EB-9843-87CD-BAAE42021E96}" destId="{F512E348-3607-D842-96DE-4D028ED2E2C5}" srcOrd="0" destOrd="0" presId="urn:microsoft.com/office/officeart/2008/layout/BendingPictureSemiTransparentText"/>
    <dgm:cxn modelId="{9F1CD560-12A8-AC44-B514-2EC8FCF328D5}" type="presParOf" srcId="{042770D4-4C41-814F-903A-043387426599}" destId="{25A6E14F-7D8F-924E-A162-68A68336D92E}" srcOrd="0" destOrd="0" presId="urn:microsoft.com/office/officeart/2008/layout/BendingPictureSemiTransparentText"/>
    <dgm:cxn modelId="{13288382-6832-C243-98B6-24EFED481615}" type="presParOf" srcId="{25A6E14F-7D8F-924E-A162-68A68336D92E}" destId="{4415E06F-EAA5-C34B-B505-E6EEE37786F6}" srcOrd="0" destOrd="0" presId="urn:microsoft.com/office/officeart/2008/layout/BendingPictureSemiTransparentText"/>
    <dgm:cxn modelId="{E2EDFA24-8751-B34D-98A9-69DE993BC97A}" type="presParOf" srcId="{25A6E14F-7D8F-924E-A162-68A68336D92E}" destId="{2084B00E-0608-9542-A61B-5198BF0E59F8}" srcOrd="1" destOrd="0" presId="urn:microsoft.com/office/officeart/2008/layout/BendingPictureSemiTransparentText"/>
    <dgm:cxn modelId="{B4123751-4D40-FE4A-962F-13C65BF5C172}" type="presParOf" srcId="{042770D4-4C41-814F-903A-043387426599}" destId="{8CC15A66-927C-D34D-A460-FC7B1ECA46F1}" srcOrd="1" destOrd="0" presId="urn:microsoft.com/office/officeart/2008/layout/BendingPictureSemiTransparentText"/>
    <dgm:cxn modelId="{67D3D9F6-99F0-A04F-B3CC-15ADE46353D8}" type="presParOf" srcId="{042770D4-4C41-814F-903A-043387426599}" destId="{5ACD283A-3C60-864E-972B-1D76C74C86FF}" srcOrd="2" destOrd="0" presId="urn:microsoft.com/office/officeart/2008/layout/BendingPictureSemiTransparentText"/>
    <dgm:cxn modelId="{29BFEAAA-8B95-0C4C-AFC3-6E99526CF5EB}" type="presParOf" srcId="{5ACD283A-3C60-864E-972B-1D76C74C86FF}" destId="{6116DB1F-0A86-8C4A-A16C-42BDF6C5173B}" srcOrd="0" destOrd="0" presId="urn:microsoft.com/office/officeart/2008/layout/BendingPictureSemiTransparentText"/>
    <dgm:cxn modelId="{04DDCFC3-0C96-474D-8C09-AB903A097D8F}" type="presParOf" srcId="{5ACD283A-3C60-864E-972B-1D76C74C86FF}" destId="{F512E348-3607-D842-96DE-4D028ED2E2C5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38509-F45F-5945-83C2-2EF6E442A416}">
      <dsp:nvSpPr>
        <dsp:cNvPr id="0" name=""/>
        <dsp:cNvSpPr/>
      </dsp:nvSpPr>
      <dsp:spPr>
        <a:xfrm>
          <a:off x="2516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F8-6969-D348-BFAC-07150EFA3AF1}">
      <dsp:nvSpPr>
        <dsp:cNvPr id="0" name=""/>
        <dsp:cNvSpPr/>
      </dsp:nvSpPr>
      <dsp:spPr>
        <a:xfrm>
          <a:off x="2516" y="1915267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GCA registration</a:t>
          </a:r>
          <a:endParaRPr lang="en-US" sz="1600" kern="1200" dirty="0"/>
        </a:p>
      </dsp:txBody>
      <dsp:txXfrm>
        <a:off x="2516" y="1915267"/>
        <a:ext cx="2690213" cy="553399"/>
      </dsp:txXfrm>
    </dsp:sp>
    <dsp:sp modelId="{07B74B19-5074-DB4E-896D-022A3ED17481}">
      <dsp:nvSpPr>
        <dsp:cNvPr id="0" name=""/>
        <dsp:cNvSpPr/>
      </dsp:nvSpPr>
      <dsp:spPr>
        <a:xfrm>
          <a:off x="2967123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32338-E106-E540-80AB-F8A0373A25E1}">
      <dsp:nvSpPr>
        <dsp:cNvPr id="0" name=""/>
        <dsp:cNvSpPr/>
      </dsp:nvSpPr>
      <dsp:spPr>
        <a:xfrm>
          <a:off x="2967123" y="1927137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Automatic Segmentation (</a:t>
          </a:r>
          <a:r>
            <a:rPr lang="en-US" sz="1600" kern="1200" dirty="0" err="1" smtClean="0"/>
            <a:t>aseg</a:t>
          </a:r>
          <a:r>
            <a:rPr lang="en-US" sz="1600" kern="1200" dirty="0" smtClean="0"/>
            <a:t>)</a:t>
          </a:r>
          <a:endParaRPr lang="en-US" sz="1600" kern="1200" dirty="0"/>
        </a:p>
      </dsp:txBody>
      <dsp:txXfrm>
        <a:off x="2967123" y="1927137"/>
        <a:ext cx="2690213" cy="553399"/>
      </dsp:txXfrm>
    </dsp:sp>
    <dsp:sp modelId="{980CCEF1-DD32-B942-914D-4FC68F4DC8BE}">
      <dsp:nvSpPr>
        <dsp:cNvPr id="0" name=""/>
        <dsp:cNvSpPr/>
      </dsp:nvSpPr>
      <dsp:spPr>
        <a:xfrm>
          <a:off x="5931731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837-5AF9-4F47-9A7D-AD7935138083}">
      <dsp:nvSpPr>
        <dsp:cNvPr id="0" name=""/>
        <dsp:cNvSpPr/>
      </dsp:nvSpPr>
      <dsp:spPr>
        <a:xfrm>
          <a:off x="5931731" y="1939008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</a:t>
          </a:r>
          <a:r>
            <a:rPr lang="en-US" sz="1600" kern="1200" dirty="0" smtClean="0"/>
            <a:t>WM Segmentation</a:t>
          </a:r>
          <a:endParaRPr lang="en-US" sz="1600" kern="1200" dirty="0"/>
        </a:p>
      </dsp:txBody>
      <dsp:txXfrm>
        <a:off x="5931731" y="1939008"/>
        <a:ext cx="2690213" cy="553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5E06F-EAA5-C34B-B505-E6EEE37786F6}">
      <dsp:nvSpPr>
        <dsp:cNvPr id="0" name=""/>
        <dsp:cNvSpPr/>
      </dsp:nvSpPr>
      <dsp:spPr>
        <a:xfrm>
          <a:off x="694516" y="0"/>
          <a:ext cx="2826016" cy="2422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4B00E-0608-9542-A61B-5198BF0E59F8}">
      <dsp:nvSpPr>
        <dsp:cNvPr id="0" name=""/>
        <dsp:cNvSpPr/>
      </dsp:nvSpPr>
      <dsp:spPr>
        <a:xfrm>
          <a:off x="694516" y="1833942"/>
          <a:ext cx="2826016" cy="581335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Fill and Tessellate</a:t>
          </a:r>
          <a:endParaRPr lang="en-US" sz="1600" kern="1200" dirty="0"/>
        </a:p>
      </dsp:txBody>
      <dsp:txXfrm>
        <a:off x="694516" y="1833942"/>
        <a:ext cx="2826016" cy="581335"/>
      </dsp:txXfrm>
    </dsp:sp>
    <dsp:sp modelId="{6116DB1F-0A86-8C4A-A16C-42BDF6C5173B}">
      <dsp:nvSpPr>
        <dsp:cNvPr id="0" name=""/>
        <dsp:cNvSpPr/>
      </dsp:nvSpPr>
      <dsp:spPr>
        <a:xfrm>
          <a:off x="3808778" y="0"/>
          <a:ext cx="2826016" cy="242223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2E348-3607-D842-96DE-4D028ED2E2C5}">
      <dsp:nvSpPr>
        <dsp:cNvPr id="0" name=""/>
        <dsp:cNvSpPr/>
      </dsp:nvSpPr>
      <dsp:spPr>
        <a:xfrm>
          <a:off x="3808778" y="1821362"/>
          <a:ext cx="2826016" cy="581335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5. Generate Surfaces</a:t>
          </a:r>
          <a:endParaRPr lang="en-US" sz="1600" kern="1200" dirty="0"/>
        </a:p>
      </dsp:txBody>
      <dsp:txXfrm>
        <a:off x="3808778" y="1821362"/>
        <a:ext cx="2826016" cy="581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6B4DD-3EBC-C848-8F65-7AD806701FB1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66C9A-94C8-454F-9301-BE55AFAC1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418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37A2C-AA71-BF4A-B873-79784462DC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1C392-10D5-8040-9084-3DFD479B5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D0E6-3576-E346-B06E-F5700FAD9A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0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579D-4877-054A-9B19-59D65CDBCE20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7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9F7D-09E8-3E4C-BC1B-E1695B952533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05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78203-9BEE-C347-826E-15290A33D86E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4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C1ABB-5F19-FC4E-84CF-B74141DDC79C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4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5BDD-59E6-E94B-A0F8-789CF4B727FB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7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3481-DFAD-F244-B7CD-3269CA8EBE42}" type="datetime1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F8CE-0584-F744-9009-D2CEADEBBBAF}" type="datetime1">
              <a:rPr lang="en-US" smtClean="0"/>
              <a:t>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5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CE694-0840-C847-980B-B4DE243D7D92}" type="datetime1">
              <a:rPr lang="en-US" smtClean="0"/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5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E4D2-8E96-6F42-A7C9-B4C5C0DC27D5}" type="datetime1">
              <a:rPr lang="en-US" smtClean="0"/>
              <a:t>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7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8A7E-61EC-BB4A-B485-C84A35F53FC2}" type="datetime1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C0571-F7C7-EB44-8195-DACFCBFC28B9}" type="datetime1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3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8EDE2-77B5-3441-8A72-1F133CBE7C8F}" type="datetime1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3B43-6A89-9C45-96F7-FD0792DED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4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1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1597005"/>
            <a:ext cx="7772400" cy="2003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FreeSurfer Class 3:</a:t>
            </a:r>
            <a:br>
              <a:rPr lang="en-US" dirty="0" smtClean="0"/>
            </a:br>
            <a:r>
              <a:rPr lang="en-US" dirty="0" smtClean="0"/>
              <a:t>Segmenting the Brain (autorecon2)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5867" y="4558376"/>
            <a:ext cx="6400800" cy="157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/>
              <a:t>Cat Camacho</a:t>
            </a:r>
          </a:p>
          <a:p>
            <a:pPr algn="r"/>
            <a:r>
              <a:rPr lang="en-US" sz="2800" dirty="0" smtClean="0"/>
              <a:t>1/30/17</a:t>
            </a:r>
          </a:p>
          <a:p>
            <a:pPr algn="r"/>
            <a:r>
              <a:rPr lang="en-US" sz="2800" dirty="0" smtClean="0"/>
              <a:t>11:00am-12:30pm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" b="74566" l="0" r="100000"/>
                    </a14:imgEffect>
                  </a14:imgLayer>
                </a14:imgProps>
              </a:ext>
            </a:extLst>
          </a:blip>
          <a:srcRect t="-2760" b="25417"/>
          <a:stretch/>
        </p:blipFill>
        <p:spPr>
          <a:xfrm>
            <a:off x="122365" y="3600451"/>
            <a:ext cx="4406226" cy="32635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73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 Areas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Pallidum &amp; Thalamus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Putamen &amp; Insula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Screenshot 2017-01-29 19.42.52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1" r="5805" b="7314"/>
          <a:stretch/>
        </p:blipFill>
        <p:spPr>
          <a:xfrm>
            <a:off x="4588325" y="2174875"/>
            <a:ext cx="2870167" cy="3895523"/>
          </a:xfrm>
          <a:prstGeom prst="rect">
            <a:avLst/>
          </a:prstGeom>
        </p:spPr>
      </p:pic>
      <p:pic>
        <p:nvPicPr>
          <p:cNvPr id="11" name="Picture 10" descr="Screenshot 2017-01-29 19.43.01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23"/>
          <a:stretch/>
        </p:blipFill>
        <p:spPr>
          <a:xfrm>
            <a:off x="1761371" y="2174875"/>
            <a:ext cx="2817541" cy="389552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 rot="19836528">
            <a:off x="6075704" y="2186661"/>
            <a:ext cx="1081022" cy="2497297"/>
          </a:xfrm>
          <a:prstGeom prst="ellipse">
            <a:avLst/>
          </a:prstGeom>
          <a:noFill/>
          <a:ln w="381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836528">
            <a:off x="3255256" y="2270994"/>
            <a:ext cx="1046655" cy="2497297"/>
          </a:xfrm>
          <a:prstGeom prst="ellipse">
            <a:avLst/>
          </a:prstGeom>
          <a:noFill/>
          <a:ln w="381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9836528">
            <a:off x="4846872" y="3326562"/>
            <a:ext cx="1507282" cy="20937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9836528">
            <a:off x="1968988" y="3388070"/>
            <a:ext cx="1466620" cy="203203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515192" y="2279385"/>
            <a:ext cx="1628808" cy="289175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WM that separates the two is not always clear (usually due to partial volume effects from resampling)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76503" y="2279385"/>
            <a:ext cx="1628808" cy="29799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The high fat content of these structures </a:t>
            </a:r>
            <a:r>
              <a:rPr lang="en-US" sz="2000" dirty="0" smtClean="0"/>
              <a:t>makes </a:t>
            </a:r>
            <a:r>
              <a:rPr lang="en-US" sz="2000" dirty="0" smtClean="0"/>
              <a:t>estimating the boundaries tricky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481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Before extracting values, you want to check structures for accuracy</a:t>
            </a:r>
          </a:p>
          <a:p>
            <a:r>
              <a:rPr lang="en-US" dirty="0" smtClean="0"/>
              <a:t>Look for:</a:t>
            </a:r>
          </a:p>
          <a:p>
            <a:pPr lvl="1"/>
            <a:r>
              <a:rPr lang="en-US" dirty="0" smtClean="0"/>
              <a:t>Accuracy to the </a:t>
            </a:r>
            <a:r>
              <a:rPr lang="en-US" dirty="0" err="1" smtClean="0"/>
              <a:t>brainmask.mgz</a:t>
            </a:r>
            <a:r>
              <a:rPr lang="en-US" dirty="0" smtClean="0"/>
              <a:t> file</a:t>
            </a:r>
            <a:endParaRPr lang="en-US" dirty="0" smtClean="0"/>
          </a:p>
          <a:p>
            <a:pPr lvl="1"/>
            <a:r>
              <a:rPr lang="en-US" dirty="0" smtClean="0"/>
              <a:t>clear/unclear boundaries</a:t>
            </a:r>
          </a:p>
          <a:p>
            <a:pPr lvl="1"/>
            <a:r>
              <a:rPr lang="en-US" dirty="0" smtClean="0"/>
              <a:t>consistency in quality across your sample</a:t>
            </a:r>
          </a:p>
          <a:p>
            <a:r>
              <a:rPr lang="en-US" dirty="0" smtClean="0"/>
              <a:t>I recommend using </a:t>
            </a:r>
            <a:r>
              <a:rPr lang="en-US" dirty="0" err="1" smtClean="0"/>
              <a:t>Freeview</a:t>
            </a:r>
            <a:endParaRPr lang="en-US" dirty="0"/>
          </a:p>
        </p:txBody>
      </p:sp>
      <p:pic>
        <p:nvPicPr>
          <p:cNvPr id="6" name="Content Placeholder 5" descr="Screenshot 2017-01-29 18.39.37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4" r="3294"/>
          <a:stretch/>
        </p:blipFill>
        <p:spPr>
          <a:xfrm>
            <a:off x="4839474" y="1600200"/>
            <a:ext cx="3729947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Freeview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71493"/>
            <a:ext cx="8229600" cy="47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To open </a:t>
            </a:r>
            <a:r>
              <a:rPr lang="en-US" sz="2400" dirty="0" err="1" smtClean="0"/>
              <a:t>freeview</a:t>
            </a:r>
            <a:r>
              <a:rPr lang="en-US" sz="2400" dirty="0" smtClean="0"/>
              <a:t>, type “</a:t>
            </a:r>
            <a:r>
              <a:rPr lang="en-US" sz="2400" dirty="0" err="1" smtClean="0"/>
              <a:t>freeview</a:t>
            </a:r>
            <a:r>
              <a:rPr lang="en-US" sz="2400" dirty="0" smtClean="0"/>
              <a:t>” into the Terminal: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Screen Shot 2017-01-30 at 6.58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96" y="1784184"/>
            <a:ext cx="6643349" cy="48706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56" y="2074026"/>
            <a:ext cx="1397808" cy="1172276"/>
          </a:xfrm>
          <a:prstGeom prst="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47413" y="2083649"/>
            <a:ext cx="5138231" cy="3973108"/>
          </a:xfrm>
          <a:prstGeom prst="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72356" y="3434166"/>
            <a:ext cx="1397808" cy="32207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8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1007" cy="4824772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 edit segmentation, switch </a:t>
            </a:r>
            <a:r>
              <a:rPr lang="en-US" dirty="0" err="1" smtClean="0"/>
              <a:t>freeview</a:t>
            </a:r>
            <a:r>
              <a:rPr lang="en-US" dirty="0" smtClean="0"/>
              <a:t> to edit mode.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This opens the voxel editor window. </a:t>
            </a:r>
            <a:r>
              <a:rPr lang="en-US" dirty="0" smtClean="0"/>
              <a:t>From here, you can swap voxel values as needed.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Remember, if you manually edit 1 brain, you need to go through your whole sample.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Screen Shot 2017-01-30 at 6.58.1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" r="77234" b="93104"/>
          <a:stretch/>
        </p:blipFill>
        <p:spPr>
          <a:xfrm>
            <a:off x="5771598" y="1758413"/>
            <a:ext cx="2081683" cy="278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05171" y="1750898"/>
            <a:ext cx="345695" cy="28555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7-01-30 at 7.03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81" y="2344551"/>
            <a:ext cx="2864423" cy="3604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094330"/>
            <a:ext cx="756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Mouse/</a:t>
            </a:r>
            <a:r>
              <a:rPr lang="en-US" b="1" dirty="0"/>
              <a:t>Keyboard shortcuts</a:t>
            </a:r>
            <a:r>
              <a:rPr lang="en-US" dirty="0"/>
              <a:t>: https://</a:t>
            </a:r>
            <a:r>
              <a:rPr lang="en-US" dirty="0" err="1"/>
              <a:t>surfer.nmr.mgh.harvard.edu</a:t>
            </a:r>
            <a:r>
              <a:rPr lang="en-US" dirty="0"/>
              <a:t>/</a:t>
            </a:r>
            <a:r>
              <a:rPr lang="en-US" dirty="0" err="1"/>
              <a:t>fswiki</a:t>
            </a:r>
            <a:r>
              <a:rPr lang="en-US" dirty="0"/>
              <a:t>/</a:t>
            </a:r>
            <a:r>
              <a:rPr lang="en-US" dirty="0" err="1"/>
              <a:t>FreeviewGuide</a:t>
            </a:r>
            <a:r>
              <a:rPr lang="en-US" dirty="0"/>
              <a:t>/</a:t>
            </a:r>
            <a:r>
              <a:rPr lang="en-US" dirty="0" err="1"/>
              <a:t>FreeviewReference</a:t>
            </a:r>
            <a:r>
              <a:rPr lang="en-US" dirty="0"/>
              <a:t>/</a:t>
            </a:r>
            <a:r>
              <a:rPr lang="en-US" dirty="0" err="1"/>
              <a:t>FreeviewMouseCommands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08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Automating </a:t>
            </a:r>
            <a:r>
              <a:rPr lang="en-US" dirty="0" err="1" smtClean="0"/>
              <a:t>Freeview</a:t>
            </a:r>
            <a:r>
              <a:rPr lang="en-US" dirty="0" smtClean="0"/>
              <a:t>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492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To script your favorite </a:t>
            </a:r>
            <a:r>
              <a:rPr lang="en-US" sz="2800" dirty="0" err="1" smtClean="0"/>
              <a:t>freeview</a:t>
            </a:r>
            <a:r>
              <a:rPr lang="en-US" sz="2800" dirty="0" smtClean="0"/>
              <a:t> settings, there are Terminal commands:</a:t>
            </a:r>
          </a:p>
          <a:p>
            <a:pPr marL="0" indent="0">
              <a:buNone/>
            </a:pPr>
            <a:r>
              <a:rPr lang="en-US" sz="2800" b="1" dirty="0" smtClean="0"/>
              <a:t>Load specific volumes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b="1" dirty="0" smtClean="0"/>
              <a:t>Set view window main view and zoom factor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Set volume-specific lookup table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2968" y="2630090"/>
            <a:ext cx="8642367" cy="77400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&gt;&gt; </a:t>
            </a:r>
            <a:r>
              <a:rPr lang="en-US" sz="1600" dirty="0" err="1" smtClean="0"/>
              <a:t>freeview</a:t>
            </a:r>
            <a:r>
              <a:rPr lang="en-US" sz="1600" dirty="0" smtClean="0"/>
              <a:t> -v $SUBJECTS_DIR/Monica/</a:t>
            </a:r>
            <a:r>
              <a:rPr lang="en-US" sz="1600" dirty="0" err="1" smtClean="0"/>
              <a:t>mri</a:t>
            </a:r>
            <a:r>
              <a:rPr lang="en-US" sz="1600" dirty="0" smtClean="0"/>
              <a:t>/</a:t>
            </a:r>
            <a:r>
              <a:rPr lang="en-US" sz="1600" dirty="0" err="1" smtClean="0"/>
              <a:t>brainmask.mgz</a:t>
            </a:r>
            <a:r>
              <a:rPr lang="en-US" sz="1600" dirty="0" smtClean="0"/>
              <a:t> -v $SUBJECTS_DIR/Monica/</a:t>
            </a:r>
            <a:r>
              <a:rPr lang="en-US" sz="1600" dirty="0" err="1" smtClean="0"/>
              <a:t>mri</a:t>
            </a:r>
            <a:r>
              <a:rPr lang="en-US" sz="1600" dirty="0" smtClean="0"/>
              <a:t>/</a:t>
            </a:r>
            <a:r>
              <a:rPr lang="en-US" sz="1600" dirty="0" err="1" smtClean="0"/>
              <a:t>aseg.mgz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32968" y="4037430"/>
            <a:ext cx="8642367" cy="77400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&gt;&gt; </a:t>
            </a:r>
            <a:r>
              <a:rPr lang="en-US" sz="1600" dirty="0" err="1" smtClean="0"/>
              <a:t>freeview</a:t>
            </a:r>
            <a:r>
              <a:rPr lang="en-US" sz="1600" dirty="0" smtClean="0"/>
              <a:t> -viewport x -zoom 1.5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32968" y="5423884"/>
            <a:ext cx="8642367" cy="77400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&gt;&gt; </a:t>
            </a:r>
            <a:r>
              <a:rPr lang="en-US" sz="1600" dirty="0" err="1" smtClean="0"/>
              <a:t>freeview</a:t>
            </a:r>
            <a:r>
              <a:rPr lang="en-US" sz="1600" dirty="0" smtClean="0"/>
              <a:t> -v $SUBJECTS_DIR/Monica/</a:t>
            </a:r>
            <a:r>
              <a:rPr lang="en-US" sz="1600" dirty="0" err="1" smtClean="0"/>
              <a:t>mri</a:t>
            </a:r>
            <a:r>
              <a:rPr lang="en-US" sz="1600" dirty="0" smtClean="0"/>
              <a:t>/</a:t>
            </a:r>
            <a:r>
              <a:rPr lang="en-US" sz="1600" dirty="0" err="1" smtClean="0"/>
              <a:t>aseg.mgz:lut</a:t>
            </a:r>
            <a:r>
              <a:rPr lang="en-US" sz="1600" dirty="0" smtClean="0"/>
              <a:t>=$SUBJECTS_DIR/bin/</a:t>
            </a:r>
            <a:r>
              <a:rPr lang="en-US" sz="1600" dirty="0" err="1" smtClean="0"/>
              <a:t>lut.txt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32968" y="6343638"/>
            <a:ext cx="590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ype “</a:t>
            </a:r>
            <a:r>
              <a:rPr lang="en-US" i="1" dirty="0" err="1" smtClean="0"/>
              <a:t>freeview</a:t>
            </a:r>
            <a:r>
              <a:rPr lang="en-US" i="1" dirty="0" smtClean="0"/>
              <a:t> -h” into the terminal for more options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7657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4677" y="2656001"/>
            <a:ext cx="7772400" cy="1362075"/>
          </a:xfrm>
        </p:spPr>
        <p:txBody>
          <a:bodyPr/>
          <a:lstStyle/>
          <a:p>
            <a:pPr algn="ctr"/>
            <a:r>
              <a:rPr lang="en-US" cap="none" dirty="0" smtClean="0"/>
              <a:t>Cortical Surfaces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18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Matter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949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Using </a:t>
            </a:r>
            <a:r>
              <a:rPr lang="en-US" dirty="0" err="1" smtClean="0"/>
              <a:t>Aseg</a:t>
            </a:r>
            <a:r>
              <a:rPr lang="en-US" dirty="0" smtClean="0"/>
              <a:t> as well as control points from the </a:t>
            </a:r>
            <a:r>
              <a:rPr lang="en-US" dirty="0" err="1" smtClean="0"/>
              <a:t>talairach</a:t>
            </a:r>
            <a:r>
              <a:rPr lang="en-US" dirty="0" smtClean="0"/>
              <a:t> registration, freesurfer creates a segmentation of the white matter in the brain.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Screenshot 2017-01-29 17.15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2915" r="4827" b="3055"/>
          <a:stretch/>
        </p:blipFill>
        <p:spPr>
          <a:xfrm>
            <a:off x="4651844" y="1457419"/>
            <a:ext cx="2314652" cy="2908553"/>
          </a:xfrm>
          <a:prstGeom prst="rect">
            <a:avLst/>
          </a:prstGeom>
        </p:spPr>
      </p:pic>
      <p:pic>
        <p:nvPicPr>
          <p:cNvPr id="8" name="Picture 7" descr="Screenshot 2017-01-29 17.15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" t="3764" r="3681" b="9303"/>
          <a:stretch/>
        </p:blipFill>
        <p:spPr>
          <a:xfrm>
            <a:off x="5726507" y="4223211"/>
            <a:ext cx="2960294" cy="21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6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a Cortex Map: </a:t>
            </a:r>
            <a:br>
              <a:rPr lang="en-US" dirty="0" smtClean="0"/>
            </a:br>
            <a:r>
              <a:rPr lang="en-US" dirty="0" smtClean="0"/>
              <a:t>WM </a:t>
            </a:r>
            <a:r>
              <a:rPr lang="en-US" dirty="0" smtClean="0"/>
              <a:t>fill, Tessellation, and Smoothing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WM Fill</a:t>
            </a:r>
          </a:p>
          <a:p>
            <a:pPr marL="0" indent="0">
              <a:buNone/>
            </a:pPr>
            <a:r>
              <a:rPr lang="en-US" dirty="0" smtClean="0"/>
              <a:t>Fills the white matter segmentation with triangles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Tessellation</a:t>
            </a:r>
          </a:p>
          <a:p>
            <a:pPr marL="0" indent="0">
              <a:buNone/>
            </a:pPr>
            <a:r>
              <a:rPr lang="en-US" dirty="0" smtClean="0"/>
              <a:t>creates a surface of triangles over the WM triangles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Smoothing</a:t>
            </a:r>
          </a:p>
          <a:p>
            <a:pPr marL="0" indent="0">
              <a:buNone/>
            </a:pPr>
            <a:r>
              <a:rPr lang="en-US" dirty="0" smtClean="0"/>
              <a:t>Removes the triangle edges creating a surface (see right)</a:t>
            </a:r>
            <a:endParaRPr lang="en-US" dirty="0"/>
          </a:p>
        </p:txBody>
      </p:sp>
      <p:pic>
        <p:nvPicPr>
          <p:cNvPr id="7" name="Content Placeholder 6" descr="Screenshot 2017-01-29 17.21.59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 b="317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Cortex Map: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Inflation and Topology Correction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Inflation</a:t>
            </a:r>
          </a:p>
          <a:p>
            <a:pPr marL="0" indent="0">
              <a:buNone/>
            </a:pPr>
            <a:r>
              <a:rPr lang="en-US" dirty="0" smtClean="0"/>
              <a:t>The smoothed surface is inflated and inspected for defects (</a:t>
            </a:r>
            <a:r>
              <a:rPr lang="en-US" dirty="0" err="1" smtClean="0"/>
              <a:t>lh.inflated.nofix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Topology Correction</a:t>
            </a:r>
          </a:p>
          <a:p>
            <a:pPr marL="0" indent="0">
              <a:buNone/>
            </a:pPr>
            <a:r>
              <a:rPr lang="en-US" dirty="0" smtClean="0"/>
              <a:t>Errors in the surfaced are fixed using geometric inferences </a:t>
            </a:r>
          </a:p>
          <a:p>
            <a:pPr marL="0" indent="0">
              <a:buNone/>
            </a:pPr>
            <a:r>
              <a:rPr lang="en-US" dirty="0"/>
              <a:t>*</a:t>
            </a:r>
            <a:r>
              <a:rPr lang="en-US" dirty="0" smtClean="0"/>
              <a:t>see </a:t>
            </a:r>
            <a:r>
              <a:rPr lang="en-US" dirty="0" err="1" smtClean="0"/>
              <a:t>Segonne</a:t>
            </a:r>
            <a:r>
              <a:rPr lang="en-US" dirty="0" smtClean="0"/>
              <a:t>, Pacheco &amp; </a:t>
            </a:r>
            <a:r>
              <a:rPr lang="en-US" dirty="0" err="1" smtClean="0"/>
              <a:t>Fischl</a:t>
            </a:r>
            <a:r>
              <a:rPr lang="en-US" dirty="0" smtClean="0"/>
              <a:t> 2007 for more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Screen Shot 2017-01-30 at 7.32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490800"/>
            <a:ext cx="3006574" cy="2153869"/>
          </a:xfrm>
          <a:prstGeom prst="rect">
            <a:avLst/>
          </a:prstGeom>
        </p:spPr>
      </p:pic>
      <p:pic>
        <p:nvPicPr>
          <p:cNvPr id="10" name="Picture 9" descr="Screen Shot 2017-01-30 at 7.32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49978"/>
            <a:ext cx="4102849" cy="294082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rot="996191">
            <a:off x="5358269" y="3005835"/>
            <a:ext cx="826661" cy="3531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 Cortex Map: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Final Surfaces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4212" y="1600200"/>
            <a:ext cx="4102588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Once the surfaces are corrected, they are fitted back onto the brain. The brain is now ready for </a:t>
            </a:r>
            <a:r>
              <a:rPr lang="en-US" dirty="0" err="1" smtClean="0"/>
              <a:t>parcellation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Top-left: WM surface</a:t>
            </a:r>
          </a:p>
          <a:p>
            <a:pPr marL="0" indent="0">
              <a:buNone/>
            </a:pPr>
            <a:r>
              <a:rPr lang="en-US" sz="2800" dirty="0" smtClean="0"/>
              <a:t>bottom-left: </a:t>
            </a:r>
            <a:r>
              <a:rPr lang="en-US" sz="2800" dirty="0" err="1" smtClean="0"/>
              <a:t>Pial</a:t>
            </a:r>
            <a:r>
              <a:rPr lang="en-US" sz="2800" dirty="0" smtClean="0"/>
              <a:t> surface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Screenshot 2017-01-29 17.21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t="14103" r="4904" b="16536"/>
          <a:stretch/>
        </p:blipFill>
        <p:spPr>
          <a:xfrm>
            <a:off x="104169" y="1600200"/>
            <a:ext cx="3360292" cy="2528364"/>
          </a:xfrm>
          <a:prstGeom prst="rect">
            <a:avLst/>
          </a:prstGeom>
        </p:spPr>
      </p:pic>
      <p:pic>
        <p:nvPicPr>
          <p:cNvPr id="6" name="Picture 5" descr="Screenshot 2017-01-29 17.20.4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2" t="13321" r="8055" b="12193"/>
          <a:stretch/>
        </p:blipFill>
        <p:spPr>
          <a:xfrm>
            <a:off x="961933" y="4074405"/>
            <a:ext cx="3622279" cy="26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7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in about </a:t>
            </a:r>
            <a:r>
              <a:rPr lang="en-US" dirty="0" err="1" smtClean="0"/>
              <a:t>brainmask</a:t>
            </a:r>
            <a:r>
              <a:rPr lang="en-US" dirty="0" smtClean="0"/>
              <a:t> editing and </a:t>
            </a:r>
            <a:r>
              <a:rPr lang="en-US" dirty="0" err="1" smtClean="0"/>
              <a:t>talairach</a:t>
            </a:r>
            <a:r>
              <a:rPr lang="en-US" dirty="0" smtClean="0"/>
              <a:t> registration</a:t>
            </a:r>
          </a:p>
          <a:p>
            <a:r>
              <a:rPr lang="en-US" dirty="0" smtClean="0"/>
              <a:t>Go over outputs</a:t>
            </a:r>
          </a:p>
          <a:p>
            <a:r>
              <a:rPr lang="en-US" dirty="0" smtClean="0"/>
              <a:t>FreeSurfer autorecon2</a:t>
            </a:r>
          </a:p>
          <a:p>
            <a:r>
              <a:rPr lang="en-US" dirty="0" smtClean="0"/>
              <a:t>Automatic Segmentation</a:t>
            </a:r>
            <a:endParaRPr lang="en-US" dirty="0" smtClean="0"/>
          </a:p>
          <a:p>
            <a:r>
              <a:rPr lang="en-US" dirty="0" err="1" smtClean="0"/>
              <a:t>Freeview</a:t>
            </a:r>
            <a:endParaRPr lang="en-US" dirty="0" smtClean="0"/>
          </a:p>
          <a:p>
            <a:r>
              <a:rPr lang="en-US" dirty="0" smtClean="0"/>
              <a:t>Cortex/WM Surfaces</a:t>
            </a:r>
            <a:endParaRPr lang="en-US" dirty="0" smtClean="0"/>
          </a:p>
        </p:txBody>
      </p:sp>
      <p:pic>
        <p:nvPicPr>
          <p:cNvPr id="4" name="Picture 3" descr="Screen Shot 2016-10-28 at 11.34.2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2" b="88462" l="53140" r="96058">
                        <a14:foregroundMark x1="67751" y1="29786" x2="72851" y2="29786"/>
                      </a14:backgroundRemoval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91" t="20803" r="3167" b="18016"/>
          <a:stretch/>
        </p:blipFill>
        <p:spPr>
          <a:xfrm rot="696781">
            <a:off x="4708873" y="3561562"/>
            <a:ext cx="4333758" cy="3095359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2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Inflated Surfaces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Screen Shot 2017-01-30 at 7.32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1" y="1938027"/>
            <a:ext cx="4387557" cy="3143187"/>
          </a:xfrm>
          <a:prstGeom prst="rect">
            <a:avLst/>
          </a:prstGeom>
        </p:spPr>
      </p:pic>
      <p:pic>
        <p:nvPicPr>
          <p:cNvPr id="6" name="Picture 5" descr="Screen Shot 2017-01-30 at 7.58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4" y="1938027"/>
            <a:ext cx="4106129" cy="31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97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Surfaces Quality Assurance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are using cortical </a:t>
            </a:r>
            <a:r>
              <a:rPr lang="en-US" dirty="0" err="1" smtClean="0"/>
              <a:t>parcellation</a:t>
            </a:r>
            <a:r>
              <a:rPr lang="en-US" dirty="0" smtClean="0"/>
              <a:t> for ROIs in another analysis, you are probably set to run autorecon3 at this point</a:t>
            </a:r>
          </a:p>
          <a:p>
            <a:r>
              <a:rPr lang="en-US" dirty="0" smtClean="0"/>
              <a:t>If you want to quantify and extract cortex anatomy, it is strongly recommended you manually correct the surfaces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manual editing, we turn back to </a:t>
            </a:r>
            <a:r>
              <a:rPr lang="en-US" dirty="0" err="1" smtClean="0"/>
              <a:t>tkmedit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1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Editing the </a:t>
            </a:r>
            <a:r>
              <a:rPr lang="en-US" dirty="0" err="1" smtClean="0"/>
              <a:t>Pial</a:t>
            </a:r>
            <a:r>
              <a:rPr lang="en-US" dirty="0" smtClean="0"/>
              <a:t> and WM Surfaces:</a:t>
            </a:r>
            <a:br>
              <a:rPr lang="en-US" dirty="0" smtClean="0"/>
            </a:br>
            <a:r>
              <a:rPr lang="en-US" dirty="0" smtClean="0"/>
              <a:t>“Brain Tracing”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696" y="1600200"/>
            <a:ext cx="4110103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1. Open </a:t>
            </a:r>
            <a:r>
              <a:rPr lang="en-US" dirty="0" err="1" smtClean="0"/>
              <a:t>tkmedit</a:t>
            </a:r>
            <a:r>
              <a:rPr lang="en-US" dirty="0" smtClean="0"/>
              <a:t> with:</a:t>
            </a:r>
          </a:p>
          <a:p>
            <a:r>
              <a:rPr lang="en-US" dirty="0" smtClean="0"/>
              <a:t>main- </a:t>
            </a:r>
            <a:r>
              <a:rPr lang="en-US" dirty="0" err="1" smtClean="0"/>
              <a:t>brainmask.mgz</a:t>
            </a:r>
            <a:endParaRPr lang="en-US" dirty="0" smtClean="0"/>
          </a:p>
          <a:p>
            <a:r>
              <a:rPr lang="en-US" dirty="0" smtClean="0"/>
              <a:t>aux- </a:t>
            </a:r>
            <a:r>
              <a:rPr lang="en-US" dirty="0" err="1" smtClean="0"/>
              <a:t>wm.mgz</a:t>
            </a:r>
            <a:endParaRPr lang="en-US" dirty="0" smtClean="0"/>
          </a:p>
          <a:p>
            <a:r>
              <a:rPr lang="en-US" dirty="0" smtClean="0"/>
              <a:t>surfaces- </a:t>
            </a:r>
            <a:r>
              <a:rPr lang="en-US" dirty="0" err="1" smtClean="0"/>
              <a:t>lh.pial</a:t>
            </a:r>
            <a:r>
              <a:rPr lang="en-US" dirty="0" smtClean="0"/>
              <a:t>, </a:t>
            </a:r>
            <a:r>
              <a:rPr lang="en-US" dirty="0" err="1" smtClean="0"/>
              <a:t>rh.pial</a:t>
            </a:r>
            <a:r>
              <a:rPr lang="en-US" dirty="0" smtClean="0"/>
              <a:t>, </a:t>
            </a:r>
            <a:r>
              <a:rPr lang="en-US" dirty="0" err="1" smtClean="0"/>
              <a:t>lh.white</a:t>
            </a:r>
            <a:r>
              <a:rPr lang="en-US" dirty="0" smtClean="0"/>
              <a:t>, </a:t>
            </a:r>
            <a:r>
              <a:rPr lang="en-US" dirty="0" err="1" smtClean="0"/>
              <a:t>rh.white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Set the brush to edit the WM volume</a:t>
            </a:r>
          </a:p>
          <a:p>
            <a:pPr marL="0" indent="0">
              <a:buNone/>
            </a:pPr>
            <a:r>
              <a:rPr lang="en-US" dirty="0" smtClean="0"/>
              <a:t>3. Make edits to the WM volume to move the WM surface boundary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creen Shot 2017-01-30 at 8.15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1" y="1417638"/>
            <a:ext cx="3150059" cy="2879239"/>
          </a:xfrm>
          <a:prstGeom prst="rect">
            <a:avLst/>
          </a:prstGeom>
        </p:spPr>
      </p:pic>
      <p:pic>
        <p:nvPicPr>
          <p:cNvPr id="6" name="Picture 5" descr="Screen Shot 2017-01-30 at 8.15.3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"/>
          <a:stretch/>
        </p:blipFill>
        <p:spPr>
          <a:xfrm>
            <a:off x="1174777" y="4111742"/>
            <a:ext cx="3304223" cy="27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082" y="1307131"/>
            <a:ext cx="5840454" cy="31993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Lara’s CIBSR certification covers these in greater detail:</a:t>
            </a:r>
          </a:p>
          <a:p>
            <a:r>
              <a:rPr lang="en-US" dirty="0" smtClean="0"/>
              <a:t>Dura(when included in the </a:t>
            </a:r>
            <a:r>
              <a:rPr lang="en-US" dirty="0" err="1" smtClean="0"/>
              <a:t>pial</a:t>
            </a:r>
            <a:r>
              <a:rPr lang="en-US" dirty="0" smtClean="0"/>
              <a:t> surface)</a:t>
            </a:r>
          </a:p>
          <a:p>
            <a:r>
              <a:rPr lang="en-US" dirty="0" smtClean="0"/>
              <a:t>Frontal pole</a:t>
            </a:r>
          </a:p>
          <a:p>
            <a:r>
              <a:rPr lang="en-US" dirty="0" smtClean="0"/>
              <a:t>Temporal areas (near hippocampus and amygdala)</a:t>
            </a:r>
          </a:p>
          <a:p>
            <a:r>
              <a:rPr lang="en-US" dirty="0" smtClean="0"/>
              <a:t>Any artifact areas (e.g. occipital lobe)</a:t>
            </a:r>
          </a:p>
          <a:p>
            <a:r>
              <a:rPr lang="en-US" dirty="0" smtClean="0"/>
              <a:t>Medial cortex (e.g. cingulate)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any of these regions, the goal is to add/subtract to the WM surface in order to correct the </a:t>
            </a:r>
            <a:r>
              <a:rPr lang="en-US" dirty="0" err="1" smtClean="0"/>
              <a:t>pial</a:t>
            </a:r>
            <a:r>
              <a:rPr lang="en-US" dirty="0" smtClean="0"/>
              <a:t> surface.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Screen Shot 2017-01-30 at 8.45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50"/>
          <a:stretch/>
        </p:blipFill>
        <p:spPr>
          <a:xfrm>
            <a:off x="6786168" y="965435"/>
            <a:ext cx="2133600" cy="3540997"/>
          </a:xfrm>
          <a:prstGeom prst="rect">
            <a:avLst/>
          </a:prstGeom>
        </p:spPr>
      </p:pic>
      <p:pic>
        <p:nvPicPr>
          <p:cNvPr id="7" name="Picture 6" descr="Screen Shot 2017-01-30 at 8.44.5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" t="8180" r="8230" b="11588"/>
          <a:stretch/>
        </p:blipFill>
        <p:spPr>
          <a:xfrm>
            <a:off x="203099" y="4568869"/>
            <a:ext cx="3351543" cy="2238075"/>
          </a:xfrm>
          <a:prstGeom prst="rect">
            <a:avLst/>
          </a:prstGeom>
        </p:spPr>
      </p:pic>
      <p:pic>
        <p:nvPicPr>
          <p:cNvPr id="5" name="Picture 4" descr="Screen Shot 2017-01-30 at 8.46.0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30" y="4291317"/>
            <a:ext cx="3036102" cy="251562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996191">
            <a:off x="8394985" y="2826466"/>
            <a:ext cx="583629" cy="63905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996191">
            <a:off x="4856752" y="5731932"/>
            <a:ext cx="1199395" cy="97503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18663" y="5836936"/>
            <a:ext cx="973551" cy="63501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996191">
            <a:off x="3104602" y="5585088"/>
            <a:ext cx="531839" cy="45187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3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</a:t>
            </a:r>
            <a:r>
              <a:rPr lang="en-US" dirty="0" err="1" smtClean="0"/>
              <a:t>TKMedit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6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Loading the volumes and surfaces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800" i="1" dirty="0" smtClean="0"/>
              <a:t>*This can also be found in the </a:t>
            </a:r>
            <a:r>
              <a:rPr lang="en-US" sz="1800" i="1" dirty="0" err="1" smtClean="0"/>
              <a:t>editWM</a:t>
            </a:r>
            <a:r>
              <a:rPr lang="en-US" sz="1800" i="1" dirty="0" smtClean="0"/>
              <a:t> script in the class bin</a:t>
            </a:r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b="1" dirty="0" smtClean="0"/>
              <a:t>Applying edits (2-4 hours)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400" b="1" dirty="0" smtClean="0"/>
          </a:p>
          <a:p>
            <a:pPr marL="0" indent="0">
              <a:buNone/>
            </a:pPr>
            <a:endParaRPr lang="en-US" sz="1800" i="1" dirty="0" smtClean="0"/>
          </a:p>
          <a:p>
            <a:pPr marL="0" indent="0">
              <a:buNone/>
            </a:pPr>
            <a:r>
              <a:rPr lang="en-US" sz="1800" i="1" dirty="0" smtClean="0"/>
              <a:t>* This can also be found in the </a:t>
            </a:r>
            <a:r>
              <a:rPr lang="en-US" sz="1800" i="1" dirty="0" err="1" smtClean="0"/>
              <a:t>applyWMedits</a:t>
            </a:r>
            <a:r>
              <a:rPr lang="en-US" sz="1800" i="1" dirty="0" smtClean="0"/>
              <a:t> script in the class bin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2968" y="2224297"/>
            <a:ext cx="8642367" cy="77400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&gt;&gt; </a:t>
            </a:r>
            <a:r>
              <a:rPr lang="en-US" sz="1600" dirty="0" err="1" smtClean="0"/>
              <a:t>tkmedit</a:t>
            </a:r>
            <a:r>
              <a:rPr lang="en-US" sz="1600" dirty="0" smtClean="0"/>
              <a:t> Monica </a:t>
            </a:r>
            <a:r>
              <a:rPr lang="en-US" sz="1600" dirty="0" err="1" smtClean="0"/>
              <a:t>brainmask.mgz</a:t>
            </a:r>
            <a:r>
              <a:rPr lang="en-US" sz="1600" dirty="0" smtClean="0"/>
              <a:t> </a:t>
            </a:r>
            <a:r>
              <a:rPr lang="en-US" sz="1600" dirty="0" err="1" smtClean="0"/>
              <a:t>lh.white</a:t>
            </a:r>
            <a:r>
              <a:rPr lang="en-US" sz="1600" dirty="0" smtClean="0"/>
              <a:t> -aux </a:t>
            </a:r>
            <a:r>
              <a:rPr lang="en-US" sz="1600" dirty="0" err="1" smtClean="0"/>
              <a:t>wm.mgz</a:t>
            </a:r>
            <a:r>
              <a:rPr lang="en-US" sz="1600" dirty="0" smtClean="0"/>
              <a:t> -aux-surface </a:t>
            </a:r>
            <a:r>
              <a:rPr lang="en-US" sz="1600" dirty="0" err="1" smtClean="0"/>
              <a:t>rh.white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232968" y="4486211"/>
            <a:ext cx="8642367" cy="77400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&gt;&gt; recon-all -s Monica -autorecon2-cp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3452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script for </a:t>
            </a:r>
            <a:r>
              <a:rPr lang="en-US" dirty="0" err="1" smtClean="0"/>
              <a:t>freeview</a:t>
            </a:r>
            <a:r>
              <a:rPr lang="en-US" dirty="0" smtClean="0"/>
              <a:t> that:</a:t>
            </a:r>
          </a:p>
          <a:p>
            <a:pPr marL="914400" lvl="1" indent="-514350"/>
            <a:r>
              <a:rPr lang="en-US" dirty="0" smtClean="0"/>
              <a:t>opens the T1.mgz volume</a:t>
            </a:r>
          </a:p>
          <a:p>
            <a:pPr marL="914400" lvl="1" indent="-514350"/>
            <a:r>
              <a:rPr lang="en-US" dirty="0" smtClean="0"/>
              <a:t>opens the </a:t>
            </a:r>
            <a:r>
              <a:rPr lang="en-US" dirty="0" err="1" smtClean="0"/>
              <a:t>aseg.mgz</a:t>
            </a:r>
            <a:r>
              <a:rPr lang="en-US" dirty="0" smtClean="0"/>
              <a:t> volume with the class bin version of the look up table</a:t>
            </a:r>
          </a:p>
          <a:p>
            <a:pPr marL="914400" lvl="1" indent="-514350"/>
            <a:r>
              <a:rPr lang="en-US" dirty="0" smtClean="0"/>
              <a:t>opens in sagittal view (z) at a 1.5 zoom factor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Manually fix Monica’s putamen-white matter-insula boundaries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Manually clean Meghan’s occipital lobe cortical surfaces (don’t forget to apply your edits)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Subject</a:t>
            </a:r>
            <a:r>
              <a:rPr lang="en-US" baseline="0" dirty="0" smtClean="0"/>
              <a:t> Folder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0252"/>
          </a:xfrm>
        </p:spPr>
        <p:txBody>
          <a:bodyPr>
            <a:normAutofit/>
          </a:bodyPr>
          <a:lstStyle/>
          <a:p>
            <a:r>
              <a:rPr lang="en-US" dirty="0" err="1" smtClean="0"/>
              <a:t>mri</a:t>
            </a:r>
            <a:endParaRPr lang="en-US" dirty="0" smtClean="0"/>
          </a:p>
          <a:p>
            <a:pPr lvl="1"/>
            <a:r>
              <a:rPr lang="en-US" dirty="0" err="1" smtClean="0"/>
              <a:t>brain.mgz</a:t>
            </a:r>
            <a:r>
              <a:rPr lang="en-US" dirty="0" smtClean="0"/>
              <a:t>: The </a:t>
            </a:r>
            <a:r>
              <a:rPr lang="en-US" dirty="0" smtClean="0"/>
              <a:t>final brain volume</a:t>
            </a:r>
            <a:endParaRPr lang="en-US" dirty="0" smtClean="0"/>
          </a:p>
          <a:p>
            <a:pPr lvl="1"/>
            <a:r>
              <a:rPr lang="en-US" dirty="0" err="1" smtClean="0"/>
              <a:t>aseg.mgz</a:t>
            </a:r>
            <a:r>
              <a:rPr lang="en-US" dirty="0" smtClean="0"/>
              <a:t>: whole brain segmentation</a:t>
            </a:r>
          </a:p>
          <a:p>
            <a:pPr lvl="1"/>
            <a:r>
              <a:rPr lang="en-US" dirty="0" err="1" smtClean="0"/>
              <a:t>wm.mgz</a:t>
            </a:r>
            <a:r>
              <a:rPr lang="en-US" dirty="0" smtClean="0"/>
              <a:t>: white matter segmentation</a:t>
            </a:r>
          </a:p>
          <a:p>
            <a:r>
              <a:rPr lang="en-US" dirty="0" smtClean="0"/>
              <a:t>surf</a:t>
            </a:r>
          </a:p>
          <a:p>
            <a:pPr lvl="1"/>
            <a:r>
              <a:rPr lang="en-US" dirty="0" err="1" smtClean="0"/>
              <a:t>lh.pial</a:t>
            </a:r>
            <a:r>
              <a:rPr lang="en-US" dirty="0" smtClean="0"/>
              <a:t>/</a:t>
            </a:r>
            <a:r>
              <a:rPr lang="en-US" dirty="0" err="1" smtClean="0"/>
              <a:t>rh.pial</a:t>
            </a:r>
            <a:endParaRPr lang="en-US" dirty="0" smtClean="0"/>
          </a:p>
          <a:p>
            <a:pPr lvl="1"/>
            <a:r>
              <a:rPr lang="en-US" dirty="0" err="1" smtClean="0"/>
              <a:t>lh.white</a:t>
            </a:r>
            <a:r>
              <a:rPr lang="en-US" dirty="0" smtClean="0"/>
              <a:t>/</a:t>
            </a:r>
            <a:r>
              <a:rPr lang="en-US" dirty="0" err="1" smtClean="0"/>
              <a:t>rh.white</a:t>
            </a:r>
            <a:endParaRPr lang="en-US" dirty="0" smtClean="0"/>
          </a:p>
          <a:p>
            <a:pPr lvl="1"/>
            <a:r>
              <a:rPr lang="en-US" dirty="0" err="1" smtClean="0"/>
              <a:t>lh.inflated</a:t>
            </a:r>
            <a:r>
              <a:rPr lang="en-US" dirty="0" smtClean="0"/>
              <a:t>/</a:t>
            </a:r>
            <a:r>
              <a:rPr lang="en-US" dirty="0" err="1" smtClean="0"/>
              <a:t>rh.inflated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7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Autorecon2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05075514"/>
              </p:ext>
            </p:extLst>
          </p:nvPr>
        </p:nvGraphicFramePr>
        <p:xfrm>
          <a:off x="253958" y="1365069"/>
          <a:ext cx="8624461" cy="264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68308884"/>
              </p:ext>
            </p:extLst>
          </p:nvPr>
        </p:nvGraphicFramePr>
        <p:xfrm>
          <a:off x="802608" y="3969367"/>
          <a:ext cx="7329312" cy="2422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8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autorecon2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64" y="1340077"/>
            <a:ext cx="8229600" cy="706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 only run through autorecon2 (~6 hours):</a:t>
            </a:r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2064" y="1828539"/>
            <a:ext cx="8229600" cy="800219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T/CSH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setenv SUBJECTS_DIR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-autorecon1 -autorecon2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12064" y="2721784"/>
            <a:ext cx="8229600" cy="80021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BASH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export SUBJECTS_DIR=/home/catcam1/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-autorecon1 -autorecon2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2064" y="3946077"/>
            <a:ext cx="8229600" cy="84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To re-run autorecon2 for an existing subject: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2064" y="4458798"/>
            <a:ext cx="8229600" cy="800219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T/CSH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setenv SUBJECTS_DIR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-autorecon2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12064" y="5361114"/>
            <a:ext cx="8229600" cy="80021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BASH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export SUBJECTS_DIR=/home/catcam1/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-autorecon2</a:t>
            </a:r>
          </a:p>
        </p:txBody>
      </p:sp>
    </p:spTree>
    <p:extLst>
      <p:ext uri="{BB962C8B-B14F-4D97-AF65-F5344CB8AC3E}">
        <p14:creationId xmlns:p14="http://schemas.microsoft.com/office/powerpoint/2010/main" val="246355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4677" y="2656001"/>
            <a:ext cx="7772400" cy="1362075"/>
          </a:xfrm>
        </p:spPr>
        <p:txBody>
          <a:bodyPr/>
          <a:lstStyle/>
          <a:p>
            <a:pPr algn="ctr"/>
            <a:r>
              <a:rPr lang="en-US" cap="none" dirty="0" smtClean="0"/>
              <a:t>Automatic Segmentation (</a:t>
            </a:r>
            <a:r>
              <a:rPr lang="en-US" cap="none" dirty="0" err="1" smtClean="0"/>
              <a:t>aseg</a:t>
            </a:r>
            <a:r>
              <a:rPr lang="en-US" cap="none" dirty="0" smtClean="0"/>
              <a:t>)</a:t>
            </a:r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7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Gaussian Classifier Atlas </a:t>
            </a:r>
            <a:endParaRPr lang="en-US" dirty="0"/>
          </a:p>
        </p:txBody>
      </p:sp>
      <p:pic>
        <p:nvPicPr>
          <p:cNvPr id="7" name="Content Placeholder 6" descr="Screenshot 2017-01-29 17.10.12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" b="1117"/>
          <a:stretch>
            <a:fillRect/>
          </a:stretch>
        </p:blipFill>
        <p:spPr>
          <a:xfrm>
            <a:off x="457200" y="1600201"/>
            <a:ext cx="3330411" cy="373231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73789" y="1600201"/>
            <a:ext cx="4313011" cy="3732312"/>
          </a:xfrm>
        </p:spPr>
        <p:txBody>
          <a:bodyPr/>
          <a:lstStyle/>
          <a:p>
            <a:r>
              <a:rPr lang="en-US" dirty="0" smtClean="0"/>
              <a:t>Atlas was created with probabilistic algorithms </a:t>
            </a:r>
            <a:r>
              <a:rPr lang="en-US" dirty="0" smtClean="0"/>
              <a:t>based </a:t>
            </a:r>
            <a:r>
              <a:rPr lang="en-US" dirty="0" smtClean="0"/>
              <a:t>on  12 manually labeled datasets</a:t>
            </a:r>
          </a:p>
          <a:p>
            <a:r>
              <a:rPr lang="en-US" dirty="0" smtClean="0"/>
              <a:t>Validated on </a:t>
            </a:r>
            <a:r>
              <a:rPr lang="en-US" dirty="0"/>
              <a:t>A</a:t>
            </a:r>
            <a:r>
              <a:rPr lang="en-US" dirty="0" smtClean="0"/>
              <a:t>lzheimer’s </a:t>
            </a:r>
            <a:r>
              <a:rPr lang="en-US" dirty="0" smtClean="0"/>
              <a:t>patients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3633" y="5696056"/>
            <a:ext cx="7763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ASEG Citation:</a:t>
            </a:r>
          </a:p>
          <a:p>
            <a:r>
              <a:rPr lang="en-US" sz="1400" dirty="0" err="1" smtClean="0"/>
              <a:t>Fischl</a:t>
            </a:r>
            <a:r>
              <a:rPr lang="en-US" sz="1400" dirty="0" smtClean="0"/>
              <a:t> </a:t>
            </a:r>
            <a:r>
              <a:rPr lang="en-US" sz="1400" dirty="0"/>
              <a:t>B, </a:t>
            </a:r>
            <a:r>
              <a:rPr lang="en-US" sz="1400" dirty="0" err="1"/>
              <a:t>Salat</a:t>
            </a:r>
            <a:r>
              <a:rPr lang="en-US" sz="1400" dirty="0"/>
              <a:t> DH, </a:t>
            </a:r>
            <a:r>
              <a:rPr lang="en-US" sz="1400" dirty="0" err="1"/>
              <a:t>Busa</a:t>
            </a:r>
            <a:r>
              <a:rPr lang="en-US" sz="1400" dirty="0"/>
              <a:t> E, et al. Whole Brain Segmentation: Automated Labeling of Neuroanatomical Structures in the Human Brain. Neuron. 2002;33(3):341-355. doi:10.1016/S0896-6273(02)00569-X.</a:t>
            </a:r>
          </a:p>
        </p:txBody>
      </p:sp>
    </p:spTree>
    <p:extLst>
      <p:ext uri="{BB962C8B-B14F-4D97-AF65-F5344CB8AC3E}">
        <p14:creationId xmlns:p14="http://schemas.microsoft.com/office/powerpoint/2010/main" val="326125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Intensity-based Atlases </a:t>
            </a:r>
            <a:r>
              <a:rPr lang="en-US" dirty="0"/>
              <a:t>D</a:t>
            </a:r>
            <a:r>
              <a:rPr lang="en-US" dirty="0" smtClean="0"/>
              <a:t>on’t Work as Well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Screenshot 2017-01-29 20.0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470240"/>
            <a:ext cx="6146800" cy="4749800"/>
          </a:xfrm>
          <a:prstGeom prst="rect">
            <a:avLst/>
          </a:prstGeom>
        </p:spPr>
      </p:pic>
      <p:pic>
        <p:nvPicPr>
          <p:cNvPr id="8" name="Picture 7" descr="Screenshot 2017-01-29 20.0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" y="5639410"/>
            <a:ext cx="3200400" cy="111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877" y="1852904"/>
            <a:ext cx="2149319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There is significant overlap in tissue intensities across the brain, even between WM and GM</a:t>
            </a:r>
          </a:p>
          <a:p>
            <a:endParaRPr lang="en-US" dirty="0" smtClean="0"/>
          </a:p>
          <a:p>
            <a:r>
              <a:rPr lang="en-US" dirty="0" smtClean="0"/>
              <a:t>(figure taken from </a:t>
            </a:r>
            <a:r>
              <a:rPr lang="en-US" dirty="0" err="1" smtClean="0"/>
              <a:t>Fischl</a:t>
            </a:r>
            <a:r>
              <a:rPr lang="en-US" dirty="0" smtClean="0"/>
              <a:t>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Segmentation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440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 Segmentation Strategies: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Spatial</a:t>
            </a:r>
            <a:r>
              <a:rPr lang="en-US" dirty="0" smtClean="0"/>
              <a:t>: Transforms the GCA to subjects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Intensity</a:t>
            </a:r>
            <a:r>
              <a:rPr lang="en-US" dirty="0" smtClean="0"/>
              <a:t>: </a:t>
            </a:r>
            <a:r>
              <a:rPr lang="en-US" dirty="0" smtClean="0"/>
              <a:t> local MRF probabilistic estimates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Labels are saved as integer values in </a:t>
            </a:r>
            <a:r>
              <a:rPr lang="en-US" dirty="0" err="1" smtClean="0"/>
              <a:t>aseg.mgz</a:t>
            </a:r>
            <a:endParaRPr lang="en-US" dirty="0"/>
          </a:p>
        </p:txBody>
      </p:sp>
      <p:pic>
        <p:nvPicPr>
          <p:cNvPr id="7" name="Content Placeholder 6" descr="Screenshot 2017-01-29 17.16.55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" b="244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8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1127</Words>
  <Application>Microsoft Macintosh PowerPoint</Application>
  <PresentationFormat>On-screen Show (4:3)</PresentationFormat>
  <Paragraphs>185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Goals for Today</vt:lpstr>
      <vt:lpstr>Subject Folder Contents</vt:lpstr>
      <vt:lpstr>Autorecon2</vt:lpstr>
      <vt:lpstr>autorecon2 only</vt:lpstr>
      <vt:lpstr>Automatic Segmentation (aseg)</vt:lpstr>
      <vt:lpstr>Gaussian Classifier Atlas </vt:lpstr>
      <vt:lpstr>Why Intensity-based Atlases Don’t Work as Well</vt:lpstr>
      <vt:lpstr>Automatic Segmentation</vt:lpstr>
      <vt:lpstr>Trouble Areas</vt:lpstr>
      <vt:lpstr>Checking Segmentation</vt:lpstr>
      <vt:lpstr>Freeview</vt:lpstr>
      <vt:lpstr>Fixing Segmentation</vt:lpstr>
      <vt:lpstr>Automating Freeview Settings</vt:lpstr>
      <vt:lpstr>Cortical Surfaces</vt:lpstr>
      <vt:lpstr>White Matter Segmentation</vt:lpstr>
      <vt:lpstr>Creating a Cortex Map:  WM fill, Tessellation, and Smoothing</vt:lpstr>
      <vt:lpstr>Creating a Cortex Map:  Inflation and Topology Correction</vt:lpstr>
      <vt:lpstr>Creating a Cortex Map:  Final Surfaces</vt:lpstr>
      <vt:lpstr>Inflated Surfaces</vt:lpstr>
      <vt:lpstr>Surfaces Quality Assurance</vt:lpstr>
      <vt:lpstr>Editing the Pial and WM Surfaces: “Brain Tracing”</vt:lpstr>
      <vt:lpstr>Problem Areas</vt:lpstr>
      <vt:lpstr>Automate TKMedit</vt:lpstr>
      <vt:lpstr>Recommended Practice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 Camacho</dc:creator>
  <cp:lastModifiedBy>Cat Camacho</cp:lastModifiedBy>
  <cp:revision>75</cp:revision>
  <dcterms:created xsi:type="dcterms:W3CDTF">2017-01-07T20:30:59Z</dcterms:created>
  <dcterms:modified xsi:type="dcterms:W3CDTF">2017-01-30T17:36:13Z</dcterms:modified>
</cp:coreProperties>
</file>